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1337" r:id="rId2"/>
    <p:sldId id="1335" r:id="rId3"/>
    <p:sldId id="1340" r:id="rId4"/>
    <p:sldId id="1343" r:id="rId5"/>
    <p:sldId id="1348" r:id="rId6"/>
    <p:sldId id="1345" r:id="rId7"/>
    <p:sldId id="1346" r:id="rId8"/>
    <p:sldId id="1347" r:id="rId9"/>
    <p:sldId id="1349" r:id="rId10"/>
    <p:sldId id="1350" r:id="rId11"/>
    <p:sldId id="1351" r:id="rId12"/>
    <p:sldId id="1352" r:id="rId13"/>
    <p:sldId id="1353" r:id="rId14"/>
    <p:sldId id="1355" r:id="rId15"/>
    <p:sldId id="1354" r:id="rId16"/>
    <p:sldId id="135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00"/>
    <a:srgbClr val="646464"/>
    <a:srgbClr val="003CC0"/>
    <a:srgbClr val="0064C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9" autoAdjust="0"/>
    <p:restoredTop sz="94632" autoAdjust="0"/>
  </p:normalViewPr>
  <p:slideViewPr>
    <p:cSldViewPr snapToGrid="0" snapToObjects="1">
      <p:cViewPr varScale="1">
        <p:scale>
          <a:sx n="94" d="100"/>
          <a:sy n="94" d="100"/>
        </p:scale>
        <p:origin x="57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39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0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88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 </a:t>
            </a:r>
            <a:fld id="{719E0A7C-8572-6E44-8386-FA35863938D3}" type="slidenum">
              <a:rPr lang="en-US" smtClean="0"/>
              <a:t>‹#›</a:t>
            </a:fld>
            <a:r>
              <a:rPr lang="en-US" dirty="0"/>
              <a:t> </a:t>
            </a:r>
            <a:r>
              <a:rPr lang="en-US" baseline="0" dirty="0"/>
              <a:t>           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635" y="476161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umgeo.com/Stanford/BodegaBay/Rio.pdf" TargetMode="External"/><Relationship Id="rId2" Type="http://schemas.openxmlformats.org/officeDocument/2006/relationships/hyperlink" Target="http://www.totumgeo.com/Stanford/BodegaBay/Aberdee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5383-68D6-F84D-BF33-F3A27360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9050" algn="ctr"/>
            <a:r>
              <a:rPr lang="en-US"/>
              <a:t>Suggested talks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Shuki Ronen</a:t>
            </a:r>
            <a:br>
              <a:rPr lang="en-US" dirty="0"/>
            </a:br>
            <a:r>
              <a:rPr lang="en-US" dirty="0"/>
              <a:t>Adjunct Professor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2026 SEP Affiliate meeting</a:t>
            </a:r>
          </a:p>
        </p:txBody>
      </p:sp>
    </p:spTree>
    <p:extLst>
      <p:ext uri="{BB962C8B-B14F-4D97-AF65-F5344CB8AC3E}">
        <p14:creationId xmlns:p14="http://schemas.microsoft.com/office/powerpoint/2010/main" val="278020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17C6-A904-51C5-A6AC-1D8F2F57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CAAB-2792-9AF3-DD2D-7888DD38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Rio Talk—</a:t>
            </a:r>
            <a:r>
              <a:rPr lang="en-US" dirty="0" err="1"/>
              <a:t>WoS</a:t>
            </a:r>
            <a:r>
              <a:rPr lang="en-US" dirty="0"/>
              <a:t>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9BDB-7C31-91A8-F34A-D237798D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07" y="732025"/>
            <a:ext cx="6798885" cy="38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76F8C-9043-4471-81C7-2F8C9D938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440E-6F25-BFBD-219F-3AAFEE47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Rio Talk—Conventional Airguns (</a:t>
            </a:r>
            <a:r>
              <a:rPr lang="en-US" dirty="0" err="1"/>
              <a:t>WoS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1156F-7C56-E5BC-87ED-30DCC612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174"/>
          <a:stretch>
            <a:fillRect/>
          </a:stretch>
        </p:blipFill>
        <p:spPr>
          <a:xfrm>
            <a:off x="1418343" y="663396"/>
            <a:ext cx="6175668" cy="3941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33187-1AA9-739F-6834-6DF27EDAB611}"/>
              </a:ext>
            </a:extLst>
          </p:cNvPr>
          <p:cNvSpPr txBox="1"/>
          <p:nvPr/>
        </p:nvSpPr>
        <p:spPr bwMode="gray">
          <a:xfrm>
            <a:off x="6896100" y="3939388"/>
            <a:ext cx="1790700" cy="72680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</a:rPr>
              <a:t>IMAGE 2024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Merritt et al</a:t>
            </a:r>
          </a:p>
        </p:txBody>
      </p:sp>
    </p:spTree>
    <p:extLst>
      <p:ext uri="{BB962C8B-B14F-4D97-AF65-F5344CB8AC3E}">
        <p14:creationId xmlns:p14="http://schemas.microsoft.com/office/powerpoint/2010/main" val="116225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BF9BC-9B86-A93C-BBBF-CB4B85AA8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86F4-76F2-44E6-7168-AA50F29D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Rio Talk—Low frequency source (</a:t>
            </a:r>
            <a:r>
              <a:rPr lang="en-US" dirty="0" err="1"/>
              <a:t>WoS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105DB-2286-D355-E166-A909D225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32" b="5853"/>
          <a:stretch>
            <a:fillRect/>
          </a:stretch>
        </p:blipFill>
        <p:spPr>
          <a:xfrm>
            <a:off x="1408929" y="667733"/>
            <a:ext cx="6175668" cy="39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53D6-B386-CD30-FB85-F83276CB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ED5B-04CE-2AEA-9C98-B62AC8FD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Rio Talk—</a:t>
            </a:r>
            <a:r>
              <a:rPr lang="en-US" dirty="0" err="1"/>
              <a:t>GoM</a:t>
            </a:r>
            <a:r>
              <a:rPr lang="en-US" dirty="0"/>
              <a:t>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3AD57-B985-8169-0AFB-4FB7F987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9" y="905242"/>
            <a:ext cx="8383581" cy="36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93F32-65D3-0AF8-77AA-66918D76B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1C98-D791-3258-E836-C5B88CFA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8" y="199122"/>
            <a:ext cx="8868103" cy="396002"/>
          </a:xfrm>
        </p:spPr>
        <p:txBody>
          <a:bodyPr/>
          <a:lstStyle/>
          <a:p>
            <a:r>
              <a:rPr lang="en-US" dirty="0"/>
              <a:t>2. Rio Talk—Reflectivity  (</a:t>
            </a:r>
            <a:r>
              <a:rPr lang="en-US" dirty="0" err="1"/>
              <a:t>GoM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44D81-274F-C620-C57A-31382C9721CA}"/>
              </a:ext>
            </a:extLst>
          </p:cNvPr>
          <p:cNvSpPr txBox="1"/>
          <p:nvPr/>
        </p:nvSpPr>
        <p:spPr bwMode="gray">
          <a:xfrm>
            <a:off x="0" y="771226"/>
            <a:ext cx="4463676" cy="8518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2400" b="1" dirty="0"/>
              <a:t>Full Azimuth Streamers</a:t>
            </a:r>
          </a:p>
          <a:p>
            <a:pPr algn="ctr"/>
            <a:r>
              <a:rPr lang="en-US" sz="2400" b="1" dirty="0"/>
              <a:t>Airguns, 15 Hz RTM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F49DB-7502-F7A7-C5D0-4A9B7FC2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33872" r="33682" b="34094"/>
          <a:stretch/>
        </p:blipFill>
        <p:spPr>
          <a:xfrm>
            <a:off x="330180" y="1613235"/>
            <a:ext cx="4280353" cy="2962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C5B77-E711-4BF6-C6D0-11EF042C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67602" r="1"/>
          <a:stretch/>
        </p:blipFill>
        <p:spPr>
          <a:xfrm>
            <a:off x="4795719" y="1652891"/>
            <a:ext cx="4300435" cy="2999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7FCAF5-E81E-7675-2919-1168FE47D67C}"/>
              </a:ext>
            </a:extLst>
          </p:cNvPr>
          <p:cNvSpPr txBox="1"/>
          <p:nvPr/>
        </p:nvSpPr>
        <p:spPr bwMode="gray">
          <a:xfrm>
            <a:off x="599947" y="6022621"/>
            <a:ext cx="11147405" cy="8518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US" sz="2400" dirty="0"/>
              <a:t>Both data sets were imaged by the same RTM method (except max frequency)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BF63B-1BD5-838D-3674-81E44F1753F2}"/>
              </a:ext>
            </a:extLst>
          </p:cNvPr>
          <p:cNvSpPr txBox="1"/>
          <p:nvPr/>
        </p:nvSpPr>
        <p:spPr bwMode="gray">
          <a:xfrm>
            <a:off x="4714098" y="796789"/>
            <a:ext cx="4463676" cy="90864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2400" b="1" dirty="0"/>
              <a:t>Ocean Bottom Nodes</a:t>
            </a:r>
          </a:p>
          <a:p>
            <a:pPr algn="ctr"/>
            <a:r>
              <a:rPr lang="en-US" sz="2400" b="1" dirty="0"/>
              <a:t>Tuned Pulse Source, 5 Hz FWI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D768C-9D61-6827-A352-077AE226EC92}"/>
              </a:ext>
            </a:extLst>
          </p:cNvPr>
          <p:cNvSpPr txBox="1"/>
          <p:nvPr/>
        </p:nvSpPr>
        <p:spPr bwMode="gray">
          <a:xfrm>
            <a:off x="7215351" y="44422"/>
            <a:ext cx="1790700" cy="72680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</a:rPr>
              <a:t>IMAGE 2024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Merritt et al</a:t>
            </a:r>
          </a:p>
        </p:txBody>
      </p:sp>
    </p:spTree>
    <p:extLst>
      <p:ext uri="{BB962C8B-B14F-4D97-AF65-F5344CB8AC3E}">
        <p14:creationId xmlns:p14="http://schemas.microsoft.com/office/powerpoint/2010/main" val="298416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8B51A-5CB5-96AD-06B3-60C2B4F1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841E-A7EC-95D5-5BA4-B2D9F289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" y="205978"/>
            <a:ext cx="8229600" cy="396002"/>
          </a:xfrm>
        </p:spPr>
        <p:txBody>
          <a:bodyPr/>
          <a:lstStyle/>
          <a:p>
            <a:r>
              <a:rPr lang="en-US" dirty="0"/>
              <a:t>2. Rio Talk—Velocity (</a:t>
            </a:r>
            <a:r>
              <a:rPr lang="en-US" dirty="0" err="1"/>
              <a:t>GoM</a:t>
            </a:r>
            <a:r>
              <a:rPr lang="en-US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75DDF-A807-21FD-CFEF-4B96CFA6B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33552" b="66128"/>
          <a:stretch/>
        </p:blipFill>
        <p:spPr>
          <a:xfrm>
            <a:off x="201776" y="1076739"/>
            <a:ext cx="4339801" cy="3143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89DB57-EA42-8F9C-939A-6191114F2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0" b="66128"/>
          <a:stretch/>
        </p:blipFill>
        <p:spPr>
          <a:xfrm>
            <a:off x="4572000" y="1063045"/>
            <a:ext cx="4339800" cy="3143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14F397-2939-5B0E-B8A2-B334781C9F1E}"/>
              </a:ext>
            </a:extLst>
          </p:cNvPr>
          <p:cNvSpPr txBox="1"/>
          <p:nvPr/>
        </p:nvSpPr>
        <p:spPr bwMode="gray">
          <a:xfrm>
            <a:off x="232200" y="760129"/>
            <a:ext cx="3490885" cy="6332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US" sz="2000" b="1" dirty="0"/>
              <a:t>Full Azimuth Streamers with Airguns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36D94-708D-5B07-9596-3596198A01E9}"/>
              </a:ext>
            </a:extLst>
          </p:cNvPr>
          <p:cNvSpPr txBox="1"/>
          <p:nvPr/>
        </p:nvSpPr>
        <p:spPr bwMode="gray">
          <a:xfrm>
            <a:off x="5097286" y="792837"/>
            <a:ext cx="4046714" cy="6332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US" sz="2000" b="1" dirty="0"/>
              <a:t>Ocean Bottom Nodes with TPS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236D2-12F2-2B70-17C0-FBD95D6F5C0B}"/>
              </a:ext>
            </a:extLst>
          </p:cNvPr>
          <p:cNvSpPr txBox="1"/>
          <p:nvPr/>
        </p:nvSpPr>
        <p:spPr>
          <a:xfrm>
            <a:off x="0" y="3998483"/>
            <a:ext cx="8245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15km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AC972C67-4728-5BB9-E977-12DA5288DCFD}"/>
              </a:ext>
            </a:extLst>
          </p:cNvPr>
          <p:cNvSpPr/>
          <p:nvPr/>
        </p:nvSpPr>
        <p:spPr>
          <a:xfrm rot="10800000">
            <a:off x="5201794" y="3390307"/>
            <a:ext cx="1524543" cy="758477"/>
          </a:xfrm>
          <a:prstGeom prst="snip2SameRect">
            <a:avLst>
              <a:gd name="adj1" fmla="val 50000"/>
              <a:gd name="adj2" fmla="val 3810"/>
            </a:avLst>
          </a:prstGeom>
          <a:noFill/>
          <a:ln w="57150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1BCB81-AF91-CB45-01A1-63C7346259B4}"/>
              </a:ext>
            </a:extLst>
          </p:cNvPr>
          <p:cNvSpPr/>
          <p:nvPr/>
        </p:nvSpPr>
        <p:spPr>
          <a:xfrm>
            <a:off x="5388894" y="1666757"/>
            <a:ext cx="685335" cy="878948"/>
          </a:xfrm>
          <a:custGeom>
            <a:avLst/>
            <a:gdLst>
              <a:gd name="connsiteX0" fmla="*/ 0 w 824088"/>
              <a:gd name="connsiteY0" fmla="*/ 237067 h 993422"/>
              <a:gd name="connsiteX1" fmla="*/ 778933 w 824088"/>
              <a:gd name="connsiteY1" fmla="*/ 0 h 993422"/>
              <a:gd name="connsiteX2" fmla="*/ 824088 w 824088"/>
              <a:gd name="connsiteY2" fmla="*/ 248356 h 993422"/>
              <a:gd name="connsiteX3" fmla="*/ 677333 w 824088"/>
              <a:gd name="connsiteY3" fmla="*/ 406400 h 993422"/>
              <a:gd name="connsiteX4" fmla="*/ 733777 w 824088"/>
              <a:gd name="connsiteY4" fmla="*/ 970845 h 993422"/>
              <a:gd name="connsiteX5" fmla="*/ 135466 w 824088"/>
              <a:gd name="connsiteY5" fmla="*/ 993422 h 993422"/>
              <a:gd name="connsiteX6" fmla="*/ 0 w 824088"/>
              <a:gd name="connsiteY6" fmla="*/ 237067 h 99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88" h="993422">
                <a:moveTo>
                  <a:pt x="0" y="237067"/>
                </a:moveTo>
                <a:lnTo>
                  <a:pt x="778933" y="0"/>
                </a:lnTo>
                <a:lnTo>
                  <a:pt x="824088" y="248356"/>
                </a:lnTo>
                <a:lnTo>
                  <a:pt x="677333" y="406400"/>
                </a:lnTo>
                <a:lnTo>
                  <a:pt x="733777" y="970845"/>
                </a:lnTo>
                <a:lnTo>
                  <a:pt x="135466" y="993422"/>
                </a:lnTo>
                <a:lnTo>
                  <a:pt x="0" y="237067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BFE799-30F3-D53D-C26F-5BAB3BED28E0}"/>
              </a:ext>
            </a:extLst>
          </p:cNvPr>
          <p:cNvSpPr txBox="1"/>
          <p:nvPr/>
        </p:nvSpPr>
        <p:spPr bwMode="gray">
          <a:xfrm>
            <a:off x="441569" y="4361953"/>
            <a:ext cx="3176535" cy="3409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914377"/>
            <a:r>
              <a:rPr lang="en-US" sz="2000" b="1" dirty="0">
                <a:solidFill>
                  <a:prstClr val="black"/>
                </a:solidFill>
                <a:latin typeface="Arial"/>
              </a:rPr>
              <a:t>Note: (1) 15 km deep imaging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A8474-A75C-1B2C-0BAF-91A0A29ED2A6}"/>
              </a:ext>
            </a:extLst>
          </p:cNvPr>
          <p:cNvSpPr txBox="1"/>
          <p:nvPr/>
        </p:nvSpPr>
        <p:spPr bwMode="gray">
          <a:xfrm>
            <a:off x="3986640" y="4361953"/>
            <a:ext cx="4021862" cy="3409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914377"/>
            <a:r>
              <a:rPr lang="en-US" sz="2000" b="1" dirty="0">
                <a:solidFill>
                  <a:prstClr val="black"/>
                </a:solidFill>
                <a:latin typeface="Arial"/>
              </a:rPr>
              <a:t>(2) post salt improved blocky earth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87F9D-DD54-FBD5-7EF0-6DA9E9ADECD0}"/>
              </a:ext>
            </a:extLst>
          </p:cNvPr>
          <p:cNvSpPr txBox="1"/>
          <p:nvPr/>
        </p:nvSpPr>
        <p:spPr>
          <a:xfrm>
            <a:off x="5201793" y="3514926"/>
            <a:ext cx="60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B3E447-2F5D-6278-1A7F-4387C3243C2C}"/>
              </a:ext>
            </a:extLst>
          </p:cNvPr>
          <p:cNvSpPr txBox="1"/>
          <p:nvPr/>
        </p:nvSpPr>
        <p:spPr>
          <a:xfrm>
            <a:off x="9502005" y="2374644"/>
            <a:ext cx="36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31326-9139-5239-7EB4-B089BF88B7EF}"/>
              </a:ext>
            </a:extLst>
          </p:cNvPr>
          <p:cNvSpPr txBox="1"/>
          <p:nvPr/>
        </p:nvSpPr>
        <p:spPr>
          <a:xfrm>
            <a:off x="5482134" y="2001184"/>
            <a:ext cx="49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C261DB-CF64-432E-4DC0-90C28AF834FA}"/>
              </a:ext>
            </a:extLst>
          </p:cNvPr>
          <p:cNvSpPr txBox="1"/>
          <p:nvPr/>
        </p:nvSpPr>
        <p:spPr>
          <a:xfrm>
            <a:off x="1208078" y="2092250"/>
            <a:ext cx="56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672BA9-0B2F-2EB7-86EA-92CE3A0CC228}"/>
              </a:ext>
            </a:extLst>
          </p:cNvPr>
          <p:cNvSpPr txBox="1"/>
          <p:nvPr/>
        </p:nvSpPr>
        <p:spPr bwMode="gray">
          <a:xfrm>
            <a:off x="-1298658" y="4782034"/>
            <a:ext cx="10908015" cy="59903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2400" dirty="0"/>
              <a:t>Both processed by the same TL-FWI method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233650-1B20-7279-B04F-7C0E1B160011}"/>
              </a:ext>
            </a:extLst>
          </p:cNvPr>
          <p:cNvSpPr/>
          <p:nvPr/>
        </p:nvSpPr>
        <p:spPr>
          <a:xfrm>
            <a:off x="1126439" y="1756029"/>
            <a:ext cx="685335" cy="878948"/>
          </a:xfrm>
          <a:custGeom>
            <a:avLst/>
            <a:gdLst>
              <a:gd name="connsiteX0" fmla="*/ 0 w 824088"/>
              <a:gd name="connsiteY0" fmla="*/ 237067 h 993422"/>
              <a:gd name="connsiteX1" fmla="*/ 778933 w 824088"/>
              <a:gd name="connsiteY1" fmla="*/ 0 h 993422"/>
              <a:gd name="connsiteX2" fmla="*/ 824088 w 824088"/>
              <a:gd name="connsiteY2" fmla="*/ 248356 h 993422"/>
              <a:gd name="connsiteX3" fmla="*/ 677333 w 824088"/>
              <a:gd name="connsiteY3" fmla="*/ 406400 h 993422"/>
              <a:gd name="connsiteX4" fmla="*/ 733777 w 824088"/>
              <a:gd name="connsiteY4" fmla="*/ 970845 h 993422"/>
              <a:gd name="connsiteX5" fmla="*/ 135466 w 824088"/>
              <a:gd name="connsiteY5" fmla="*/ 993422 h 993422"/>
              <a:gd name="connsiteX6" fmla="*/ 0 w 824088"/>
              <a:gd name="connsiteY6" fmla="*/ 237067 h 99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88" h="993422">
                <a:moveTo>
                  <a:pt x="0" y="237067"/>
                </a:moveTo>
                <a:lnTo>
                  <a:pt x="778933" y="0"/>
                </a:lnTo>
                <a:lnTo>
                  <a:pt x="824088" y="248356"/>
                </a:lnTo>
                <a:lnTo>
                  <a:pt x="677333" y="406400"/>
                </a:lnTo>
                <a:lnTo>
                  <a:pt x="733777" y="970845"/>
                </a:lnTo>
                <a:lnTo>
                  <a:pt x="135466" y="993422"/>
                </a:lnTo>
                <a:lnTo>
                  <a:pt x="0" y="237067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470B-5B0B-9FF9-54CE-7A3D48AB5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40E1-CC24-0DEA-CF5D-C0589E86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" y="205978"/>
            <a:ext cx="8229600" cy="396002"/>
          </a:xfrm>
        </p:spPr>
        <p:txBody>
          <a:bodyPr/>
          <a:lstStyle/>
          <a:p>
            <a:r>
              <a:rPr lang="en-US" dirty="0"/>
              <a:t>2. Rio Talk—Summary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9FE37D-3E14-53E6-8DAF-3D7B41969CEF}"/>
              </a:ext>
            </a:extLst>
          </p:cNvPr>
          <p:cNvSpPr txBox="1"/>
          <p:nvPr/>
        </p:nvSpPr>
        <p:spPr>
          <a:xfrm>
            <a:off x="9502005" y="2374644"/>
            <a:ext cx="36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(2)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B91FF1-A0BF-38BE-BDBE-ED9575B737E6}"/>
              </a:ext>
            </a:extLst>
          </p:cNvPr>
          <p:cNvSpPr/>
          <p:nvPr/>
        </p:nvSpPr>
        <p:spPr>
          <a:xfrm>
            <a:off x="121963" y="1008993"/>
            <a:ext cx="8556954" cy="35078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Low Frequency Sources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Mission critical for pre-salt and sub-basalt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Added value with neither salt nor basalt </a:t>
            </a:r>
          </a:p>
        </p:txBody>
      </p:sp>
    </p:spTree>
    <p:extLst>
      <p:ext uri="{BB962C8B-B14F-4D97-AF65-F5344CB8AC3E}">
        <p14:creationId xmlns:p14="http://schemas.microsoft.com/office/powerpoint/2010/main" val="32094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1591-4F93-6A41-A093-953516EE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3BF2-F5C0-C64E-8EB4-6411AC8D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1179576"/>
            <a:ext cx="8814816" cy="35753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hlinkClick r:id="rId2"/>
              </a:rPr>
              <a:t>http://www.totumgeo.com/Stanford/BodegaBay/Aberdeen.pdf</a:t>
            </a:r>
            <a:endParaRPr lang="en-US" sz="2400" dirty="0"/>
          </a:p>
          <a:p>
            <a:pPr lvl="1"/>
            <a:r>
              <a:rPr lang="en-US" sz="2000" dirty="0"/>
              <a:t>To be presented June 10 at the EAGE Annual meeting in Aberdeen</a:t>
            </a:r>
          </a:p>
          <a:p>
            <a:pPr lvl="1"/>
            <a:r>
              <a:rPr lang="en-US" sz="2000" dirty="0"/>
              <a:t>Practice talk at the SEP affiliate meeting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hlinkClick r:id="rId3"/>
              </a:rPr>
              <a:t>http://www.totumgeo.com/Stanford/BodegaBay/Rio.pdf</a:t>
            </a:r>
            <a:endParaRPr lang="en-US" sz="2400" dirty="0"/>
          </a:p>
          <a:p>
            <a:pPr lvl="1"/>
            <a:r>
              <a:rPr lang="en-US" sz="2000" dirty="0"/>
              <a:t>Will have been presented at the EAGE-SBGf Equatorial Margins workshop in Rio the week before the SEP meeting</a:t>
            </a:r>
          </a:p>
        </p:txBody>
      </p:sp>
    </p:spTree>
    <p:extLst>
      <p:ext uri="{BB962C8B-B14F-4D97-AF65-F5344CB8AC3E}">
        <p14:creationId xmlns:p14="http://schemas.microsoft.com/office/powerpoint/2010/main" val="172705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05FD-1148-56AC-01BC-FC9EE39A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Talk—title and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37B1-27D8-072A-4950-C449A543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9" y="673816"/>
            <a:ext cx="4261039" cy="41010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use near field hydrophones (NFH) to record source signatures</a:t>
            </a:r>
          </a:p>
          <a:p>
            <a:r>
              <a:rPr lang="en-US" dirty="0"/>
              <a:t>Surface towed streamers do not offer a good alternative to NFH</a:t>
            </a:r>
          </a:p>
          <a:p>
            <a:r>
              <a:rPr lang="en-US" dirty="0"/>
              <a:t>Ocean Bottom Nodes have far field hydrophones</a:t>
            </a:r>
          </a:p>
          <a:p>
            <a:r>
              <a:rPr lang="en-US" dirty="0"/>
              <a:t>We learned that we must take the seabed reflection into account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9C0799-348D-4CD4-E3E4-2E74E15F871B}"/>
              </a:ext>
            </a:extLst>
          </p:cNvPr>
          <p:cNvSpPr/>
          <p:nvPr/>
        </p:nvSpPr>
        <p:spPr>
          <a:xfrm>
            <a:off x="191961" y="745236"/>
            <a:ext cx="4380039" cy="4005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effect of the reflection from the seabed on source signature recorded by ocean bottom nodes </a:t>
            </a:r>
          </a:p>
        </p:txBody>
      </p:sp>
    </p:spTree>
    <p:extLst>
      <p:ext uri="{BB962C8B-B14F-4D97-AF65-F5344CB8AC3E}">
        <p14:creationId xmlns:p14="http://schemas.microsoft.com/office/powerpoint/2010/main" val="149031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182D-CB5E-4069-216E-125D4F0D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4CED-CA4E-D75B-0040-B30DDC4C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47FF0B-721C-EFBD-66A8-9DD168D97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592" y="762001"/>
            <a:ext cx="5102352" cy="3832622"/>
          </a:xfrm>
        </p:spPr>
        <p:txBody>
          <a:bodyPr>
            <a:normAutofit/>
          </a:bodyPr>
          <a:lstStyle/>
          <a:p>
            <a:r>
              <a:rPr lang="en-US" dirty="0"/>
              <a:t>We deployed two OBN in an area of test shooting</a:t>
            </a:r>
          </a:p>
          <a:p>
            <a:r>
              <a:rPr lang="en-US" dirty="0"/>
              <a:t>One node on the seabed</a:t>
            </a:r>
          </a:p>
          <a:p>
            <a:r>
              <a:rPr lang="en-US" dirty="0"/>
              <a:t>Another one 100m above the seabed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64FF4A-5C98-E5CB-BBA1-9B424F7ED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42" y="71103"/>
            <a:ext cx="3483966" cy="464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29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2AAE-3E79-9D4C-2B88-CC6F514C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9320-C1E6-6CD7-0265-72747BD8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EAB7CA-F17B-5ECD-5DD4-B43E61FD3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592" y="762001"/>
            <a:ext cx="5102352" cy="3832622"/>
          </a:xfrm>
        </p:spPr>
        <p:txBody>
          <a:bodyPr>
            <a:normAutofit/>
          </a:bodyPr>
          <a:lstStyle/>
          <a:p>
            <a:r>
              <a:rPr lang="en-US" dirty="0"/>
              <a:t>We deployed two OBN in an area of test shooting</a:t>
            </a:r>
          </a:p>
          <a:p>
            <a:r>
              <a:rPr lang="en-US" dirty="0"/>
              <a:t>One node on the seabed</a:t>
            </a:r>
          </a:p>
          <a:p>
            <a:r>
              <a:rPr lang="en-US" dirty="0"/>
              <a:t>Another one 100m above the seabed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3EF11-2ACD-79CB-D669-F97823EDF1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97" t="22473" r="3300" b="12987"/>
          <a:stretch>
            <a:fillRect/>
          </a:stretch>
        </p:blipFill>
        <p:spPr>
          <a:xfrm>
            <a:off x="5998129" y="762001"/>
            <a:ext cx="2600587" cy="3832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6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B8B6A-B142-1964-5D27-867A55B3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0201-87D5-E275-F6B0-8E6EF02F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Talk—Raw data</a:t>
            </a:r>
          </a:p>
        </p:txBody>
      </p:sp>
      <p:pic>
        <p:nvPicPr>
          <p:cNvPr id="3" name="Content Placeholder 14">
            <a:extLst>
              <a:ext uri="{FF2B5EF4-FFF2-40B4-BE49-F238E27FC236}">
                <a16:creationId xmlns:a16="http://schemas.microsoft.com/office/drawing/2014/main" id="{DE6BCA6C-C17F-AF9B-DA3D-99AE124E34B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324" r="7762" b="4558"/>
          <a:stretch>
            <a:fillRect/>
          </a:stretch>
        </p:blipFill>
        <p:spPr>
          <a:xfrm>
            <a:off x="1417320" y="2604759"/>
            <a:ext cx="6153912" cy="1791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66C5D-4DDF-1FBF-68C0-AB0E24CAFD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324" r="7762" b="4558"/>
          <a:stretch>
            <a:fillRect/>
          </a:stretch>
        </p:blipFill>
        <p:spPr>
          <a:xfrm>
            <a:off x="1417320" y="780396"/>
            <a:ext cx="6153912" cy="1791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D8EAE-81E4-F453-29A8-2513E165F3EE}"/>
              </a:ext>
            </a:extLst>
          </p:cNvPr>
          <p:cNvSpPr txBox="1"/>
          <p:nvPr/>
        </p:nvSpPr>
        <p:spPr>
          <a:xfrm>
            <a:off x="370332" y="1024128"/>
            <a:ext cx="94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Node on the seabed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05D3-4C41-DF8D-E7B1-848A1185D949}"/>
              </a:ext>
            </a:extLst>
          </p:cNvPr>
          <p:cNvSpPr txBox="1"/>
          <p:nvPr/>
        </p:nvSpPr>
        <p:spPr>
          <a:xfrm>
            <a:off x="272797" y="2587442"/>
            <a:ext cx="1136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Node hung 100 meters above the seabed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CE473-3B8A-E5A7-8788-A04C69AF6135}"/>
              </a:ext>
            </a:extLst>
          </p:cNvPr>
          <p:cNvSpPr txBox="1"/>
          <p:nvPr/>
        </p:nvSpPr>
        <p:spPr>
          <a:xfrm>
            <a:off x="2334768" y="831013"/>
            <a:ext cx="355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All shots, when scaled by offset come out at about 9 Bar-Meters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5C2AF-7B44-5764-0AED-DFB7DC249101}"/>
              </a:ext>
            </a:extLst>
          </p:cNvPr>
          <p:cNvSpPr txBox="1"/>
          <p:nvPr/>
        </p:nvSpPr>
        <p:spPr>
          <a:xfrm>
            <a:off x="2395728" y="2702182"/>
            <a:ext cx="33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O</a:t>
            </a:r>
            <a:r>
              <a:rPr lang="en-US" dirty="0"/>
              <a:t>nly about 5 Bar-Meters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4048B-A42E-4EB9-AE47-8B1752491A95}"/>
              </a:ext>
            </a:extLst>
          </p:cNvPr>
          <p:cNvSpPr txBox="1"/>
          <p:nvPr/>
        </p:nvSpPr>
        <p:spPr>
          <a:xfrm>
            <a:off x="3415457" y="3239301"/>
            <a:ext cx="398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This is the reflection from the seabed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B98E9-ABB4-DBF5-C5F4-055A5DCCEB4B}"/>
              </a:ext>
            </a:extLst>
          </p:cNvPr>
          <p:cNvSpPr txBox="1"/>
          <p:nvPr/>
        </p:nvSpPr>
        <p:spPr>
          <a:xfrm>
            <a:off x="3343351" y="3857696"/>
            <a:ext cx="398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Nearer offset (dark blue) longer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D20C-7040-C6E0-D205-39071B21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F15B-710D-E719-DDF5-CB265262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Talk—Cooked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0C000-0CB3-4316-4DE5-A14E9EEC86C2}"/>
              </a:ext>
            </a:extLst>
          </p:cNvPr>
          <p:cNvSpPr txBox="1"/>
          <p:nvPr/>
        </p:nvSpPr>
        <p:spPr>
          <a:xfrm>
            <a:off x="265176" y="868680"/>
            <a:ext cx="747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Deghosting</a:t>
            </a:r>
            <a:endParaRPr lang="en-US" sz="2400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Source ghost</a:t>
            </a:r>
          </a:p>
          <a:p>
            <a:pPr lvl="1"/>
            <a:r>
              <a:rPr lang="en-US" sz="2400" dirty="0"/>
              <a:t>Water-air surface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Receiver ghost</a:t>
            </a:r>
          </a:p>
          <a:p>
            <a:pPr lvl="1"/>
            <a:r>
              <a:rPr lang="en-US" sz="2400" dirty="0"/>
              <a:t>Seabed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— Node on the seabed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— </a:t>
            </a:r>
            <a:r>
              <a:rPr lang="en-US" sz="2400" dirty="0"/>
              <a:t>Node hung 100 meters above the seabed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713B0-221F-5CD8-5F8A-0BA9F60F65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b="16353"/>
          <a:stretch>
            <a:fillRect/>
          </a:stretch>
        </p:blipFill>
        <p:spPr>
          <a:xfrm>
            <a:off x="3217333" y="945174"/>
            <a:ext cx="5926667" cy="28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C8DDA-47A3-9ACD-44D7-0EA1FE0A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512B-903E-E78C-A254-E8AF019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Aberdeen Talk—why is it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34C94-2DE9-1CDE-5E57-F545FEE4E16A}"/>
              </a:ext>
            </a:extLst>
          </p:cNvPr>
          <p:cNvSpPr txBox="1"/>
          <p:nvPr/>
        </p:nvSpPr>
        <p:spPr>
          <a:xfrm>
            <a:off x="265176" y="86868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cares how many Bar-M a source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Environmental impact assessment (permitting)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Feasibility studies, Survey Design: Signal / Noise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processing: “PZ combination: Up / Down separation”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seabed ghost in negative for hydrophone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positive for geophones (and accelerometers)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 and Down, and </a:t>
            </a:r>
            <a:r>
              <a:rPr lang="en-US" sz="2400" dirty="0">
                <a:sym typeface="Wingdings" panose="05000000000000000000" pitchFamily="2" charset="2"/>
              </a:rPr>
              <a:t>Above and Below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E867B-D8DA-17FD-7ED3-7C7B6977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6DD8-9D20-5069-71B5-CA7F76CD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Rio Talk—two case histories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4337-034A-8535-0D76-AED470DA4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572" y="945931"/>
            <a:ext cx="4033386" cy="382896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Basalt (</a:t>
            </a:r>
            <a:r>
              <a:rPr lang="en-US" dirty="0" err="1"/>
              <a:t>WoS</a:t>
            </a:r>
            <a:r>
              <a:rPr lang="en-US" dirty="0"/>
              <a:t>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Salt (</a:t>
            </a:r>
            <a:r>
              <a:rPr lang="en-US" dirty="0" err="1"/>
              <a:t>GoM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1BE25D-186E-4BDB-D0AB-35D1852DEFE9}"/>
              </a:ext>
            </a:extLst>
          </p:cNvPr>
          <p:cNvSpPr/>
          <p:nvPr/>
        </p:nvSpPr>
        <p:spPr>
          <a:xfrm>
            <a:off x="121963" y="1008993"/>
            <a:ext cx="5025478" cy="35078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Low Frequency Sources: mission critical for pre-salt and sub-basalt and added value with neither salt nor basalt </a:t>
            </a:r>
          </a:p>
        </p:txBody>
      </p:sp>
    </p:spTree>
    <p:extLst>
      <p:ext uri="{BB962C8B-B14F-4D97-AF65-F5344CB8AC3E}">
        <p14:creationId xmlns:p14="http://schemas.microsoft.com/office/powerpoint/2010/main" val="97104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22840</TotalTime>
  <Words>554</Words>
  <Application>Microsoft Office PowerPoint</Application>
  <PresentationFormat>On-screen Show (16:9)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Suggested talks  Shuki Ronen Adjunct Professor  2026 SEP Affiliate meeting</vt:lpstr>
      <vt:lpstr>Content</vt:lpstr>
      <vt:lpstr>1. Aberdeen Talk—title and abstract</vt:lpstr>
      <vt:lpstr>1. Aberdeen Talk</vt:lpstr>
      <vt:lpstr>1. Aberdeen Talk</vt:lpstr>
      <vt:lpstr>1. Aberdeen Talk—Raw data</vt:lpstr>
      <vt:lpstr>1. Aberdeen Talk—Cooked data</vt:lpstr>
      <vt:lpstr>1. Aberdeen Talk—why is it important?</vt:lpstr>
      <vt:lpstr>2. Rio Talk—two case histories</vt:lpstr>
      <vt:lpstr>2. Rio Talk—WoS source</vt:lpstr>
      <vt:lpstr>2. Rio Talk—Conventional Airguns (WoS)</vt:lpstr>
      <vt:lpstr>2. Rio Talk—Low frequency source (WoS)</vt:lpstr>
      <vt:lpstr>2. Rio Talk—GoM source</vt:lpstr>
      <vt:lpstr>2. Rio Talk—Reflectivity  (GoM)</vt:lpstr>
      <vt:lpstr>2. Rio Talk—Velocity (GoM)</vt:lpstr>
      <vt:lpstr>2. Rio Talk—Summary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RONEN Shuki</cp:lastModifiedBy>
  <cp:revision>952</cp:revision>
  <dcterms:created xsi:type="dcterms:W3CDTF">2016-03-07T17:20:31Z</dcterms:created>
  <dcterms:modified xsi:type="dcterms:W3CDTF">2026-05-01T21:50:24Z</dcterms:modified>
</cp:coreProperties>
</file>